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3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CEB82-D5CE-4FD0-8310-99B3CB72DCC0}" type="datetimeFigureOut">
              <a:rPr lang="en-US"/>
              <a:pPr>
                <a:defRPr/>
              </a:pPr>
              <a:t>9/30/2009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433E3-A2D8-430A-895C-B35741C1777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838ED-B384-4CDB-93ED-86B70C7A0247}" type="datetimeFigureOut">
              <a:rPr lang="en-US"/>
              <a:pPr>
                <a:defRPr/>
              </a:pPr>
              <a:t>9/30/2009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40977-941F-429B-BBBE-FEFEAC68572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5DBD2-B401-4D77-8BAF-F1A308FC009A}" type="datetimeFigureOut">
              <a:rPr lang="en-US"/>
              <a:pPr>
                <a:defRPr/>
              </a:pPr>
              <a:t>9/30/2009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C98E7-36F1-46BA-8592-979B76923F6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F7BAE-9BC2-48D2-A197-B2947DEC7D11}" type="datetimeFigureOut">
              <a:rPr lang="en-US"/>
              <a:pPr>
                <a:defRPr/>
              </a:pPr>
              <a:t>9/30/2009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4EF13-AED8-49E2-A7E9-774C9EAE45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CE66B-87A7-4D2D-8290-EB763EA7857F}" type="datetimeFigureOut">
              <a:rPr lang="en-US"/>
              <a:pPr>
                <a:defRPr/>
              </a:pPr>
              <a:t>9/30/2009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1FDBD-2249-4CA3-8681-1EB4E3EE63B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50203-6A99-4A38-A975-EB17156F86F6}" type="datetimeFigureOut">
              <a:rPr lang="en-US"/>
              <a:pPr>
                <a:defRPr/>
              </a:pPr>
              <a:t>9/30/2009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7C7FA-BE70-48E8-AFAB-212B6219E8C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F7414-B20B-4076-AC96-3F86FF65868C}" type="datetimeFigureOut">
              <a:rPr lang="en-US"/>
              <a:pPr>
                <a:defRPr/>
              </a:pPr>
              <a:t>9/30/2009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BFE9A-6239-4239-9DB5-2CE57EEF839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B2BFC-2347-49F0-B700-FDE643D5DBC7}" type="datetimeFigureOut">
              <a:rPr lang="en-US"/>
              <a:pPr>
                <a:defRPr/>
              </a:pPr>
              <a:t>9/30/2009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28D5D-3C49-4B34-A70E-833D3E1A427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39FD7-AECD-4C7F-A353-68EB2CB4D585}" type="datetimeFigureOut">
              <a:rPr lang="en-US"/>
              <a:pPr>
                <a:defRPr/>
              </a:pPr>
              <a:t>9/30/2009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DF4BC-F0DC-4ACE-9E35-2C899F45404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4BF5E-FCD4-4986-BCE7-B48C238C6875}" type="datetimeFigureOut">
              <a:rPr lang="en-US"/>
              <a:pPr>
                <a:defRPr/>
              </a:pPr>
              <a:t>9/30/2009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228B2-829C-449E-9D21-8632EB143EB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67F3D-FFD5-4242-8A5A-3D4EF4875630}" type="datetimeFigureOut">
              <a:rPr lang="en-US"/>
              <a:pPr>
                <a:defRPr/>
              </a:pPr>
              <a:t>9/30/2009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FAA22-70FF-4259-96E0-269EFE17C85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409DF0-43B0-48EE-BDFC-DE2DD4DD8FC7}" type="datetimeFigureOut">
              <a:rPr lang="en-US"/>
              <a:pPr>
                <a:defRPr/>
              </a:pPr>
              <a:t>9/30/2009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8B4C44-546C-46CB-A36D-9BD53972244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714375"/>
            <a:ext cx="7772400" cy="1785938"/>
          </a:xfrm>
        </p:spPr>
        <p:txBody>
          <a:bodyPr/>
          <a:lstStyle/>
          <a:p>
            <a:r>
              <a:rPr lang="en-CA" smtClean="0"/>
              <a:t>Youth Criminal Justice Act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dirty="0" smtClean="0"/>
              <a:t>Early History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CA" dirty="0"/>
          </a:p>
        </p:txBody>
      </p:sp>
      <p:pic>
        <p:nvPicPr>
          <p:cNvPr id="13315" name="Picture 3" descr="ycj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38" y="2071688"/>
            <a:ext cx="335756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Questions???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mtClean="0"/>
              <a:t>6.  What do you see as the major strength of the YCJA?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mtClean="0"/>
              <a:t>7.  The YCJA seeks to have the offending youth engage in some form of contact with the victim of the crime.  Why do you think this is a good strategy?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mtClean="0"/>
              <a:t>8.  How will applying harsher sentences allow for rehabilitation and reintegration into society?</a:t>
            </a:r>
            <a:endParaRPr lang="en-CA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/>
              <a:t>In the 1600s, age 7 was determined as the minimum age for criminal responsibility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CA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/>
              <a:t>In 1892 Canada’s Criminal Code outlined that children be tried separately from adults and without publicity.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CA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/>
              <a:t>1908, Parliament passed the Juvenile Delinquents Act and created a separate juvenile court to handle the specific needs of the child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smtClean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Youth Criminal Justice Act was passed in 2002 and proclaimed law in April 2003.</a:t>
            </a:r>
          </a:p>
          <a:p>
            <a:pPr algn="ctr"/>
            <a:r>
              <a:rPr lang="en-CA" sz="4400" u="sng" smtClean="0"/>
              <a:t>3 Objectives:</a:t>
            </a:r>
          </a:p>
          <a:p>
            <a:pPr lvl="1" algn="ctr"/>
            <a:r>
              <a:rPr lang="en-CA" sz="4800" u="sng" smtClean="0"/>
              <a:t>P</a:t>
            </a:r>
            <a:r>
              <a:rPr lang="en-CA" sz="4800" smtClean="0"/>
              <a:t>revent crime</a:t>
            </a:r>
          </a:p>
          <a:p>
            <a:pPr lvl="1" algn="ctr"/>
            <a:r>
              <a:rPr lang="en-CA" sz="4800" u="sng" smtClean="0"/>
              <a:t>R</a:t>
            </a:r>
            <a:r>
              <a:rPr lang="en-CA" sz="4800" smtClean="0"/>
              <a:t>ehabilitate  </a:t>
            </a:r>
          </a:p>
          <a:p>
            <a:pPr lvl="1" algn="ctr"/>
            <a:r>
              <a:rPr lang="en-CA" sz="4800" u="sng" smtClean="0"/>
              <a:t>R</a:t>
            </a:r>
            <a:r>
              <a:rPr lang="en-CA" sz="4800" smtClean="0"/>
              <a:t>eintegrate</a:t>
            </a:r>
          </a:p>
          <a:p>
            <a:pPr lvl="1"/>
            <a:endParaRPr lang="en-CA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u="sng" smtClean="0"/>
              <a:t>Philosophy 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Young offenders should be treated differently from adults who are supposed to know the difference between right and wrong</a:t>
            </a:r>
          </a:p>
          <a:p>
            <a:endParaRPr lang="en-CA" smtClean="0"/>
          </a:p>
        </p:txBody>
      </p:sp>
      <p:pic>
        <p:nvPicPr>
          <p:cNvPr id="16387" name="Picture 3" descr="yougn offender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75" y="3286125"/>
            <a:ext cx="31432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/>
              <a:t>Interesting Statistic</a:t>
            </a:r>
            <a:br>
              <a:rPr lang="en-CA" dirty="0" smtClean="0"/>
            </a:br>
            <a:r>
              <a:rPr lang="en-CA" dirty="0" smtClean="0"/>
              <a:t>BUT...</a:t>
            </a:r>
            <a:endParaRPr lang="en-CA" dirty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75% of all youth crime is non-violent</a:t>
            </a:r>
          </a:p>
          <a:p>
            <a:r>
              <a:rPr lang="en-CA" smtClean="0"/>
              <a:t>Most crimes youths are charged with are property related offences like theft and mischief.  </a:t>
            </a:r>
          </a:p>
        </p:txBody>
      </p:sp>
      <p:pic>
        <p:nvPicPr>
          <p:cNvPr id="17411" name="Picture 3" descr="jai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88" y="3643313"/>
            <a:ext cx="5572125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/>
              <a:t>What are the possible reasons youths commit crime?</a:t>
            </a:r>
            <a:endParaRPr lang="en-CA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Many young people have a history of :</a:t>
            </a:r>
          </a:p>
          <a:p>
            <a:pPr lvl="1">
              <a:buFont typeface="Arial" charset="0"/>
              <a:buNone/>
            </a:pPr>
            <a:r>
              <a:rPr lang="en-CA" smtClean="0"/>
              <a:t>	Having their right violated </a:t>
            </a:r>
          </a:p>
          <a:p>
            <a:pPr lvl="1">
              <a:buFont typeface="Arial" charset="0"/>
              <a:buNone/>
            </a:pPr>
            <a:r>
              <a:rPr lang="en-CA" smtClean="0"/>
              <a:t>	Poverty issues </a:t>
            </a:r>
          </a:p>
          <a:p>
            <a:pPr lvl="1">
              <a:buFont typeface="Arial" charset="0"/>
              <a:buNone/>
            </a:pPr>
            <a:r>
              <a:rPr lang="en-CA" smtClean="0"/>
              <a:t>	Family difficulties</a:t>
            </a:r>
          </a:p>
          <a:p>
            <a:pPr lvl="1">
              <a:buFont typeface="Arial" charset="0"/>
              <a:buNone/>
            </a:pPr>
            <a:r>
              <a:rPr lang="en-CA" smtClean="0"/>
              <a:t>	Child abuse</a:t>
            </a:r>
          </a:p>
          <a:p>
            <a:pPr lvl="1">
              <a:buFont typeface="Arial" charset="0"/>
              <a:buNone/>
            </a:pPr>
            <a:r>
              <a:rPr lang="en-CA" smtClean="0"/>
              <a:t>	Neglect</a:t>
            </a:r>
          </a:p>
          <a:p>
            <a:pPr lvl="1">
              <a:buFont typeface="Arial" charset="0"/>
              <a:buNone/>
            </a:pPr>
            <a:r>
              <a:rPr lang="en-CA" smtClean="0"/>
              <a:t>“</a:t>
            </a:r>
            <a:r>
              <a:rPr lang="en-CA" sz="1400" smtClean="0"/>
              <a:t>The court sentenced </a:t>
            </a:r>
          </a:p>
          <a:p>
            <a:pPr lvl="1">
              <a:buFont typeface="Arial" charset="0"/>
              <a:buNone/>
            </a:pPr>
            <a:r>
              <a:rPr lang="en-CA" sz="1400" smtClean="0"/>
              <a:t>me to ten years.  Everyone else sentenced me</a:t>
            </a:r>
          </a:p>
          <a:p>
            <a:pPr lvl="1">
              <a:buFont typeface="Arial" charset="0"/>
              <a:buNone/>
            </a:pPr>
            <a:r>
              <a:rPr lang="en-CA" sz="1400" smtClean="0"/>
              <a:t>a life time.”  Consider this statement, what do you</a:t>
            </a:r>
          </a:p>
          <a:p>
            <a:pPr lvl="1">
              <a:buFont typeface="Arial" charset="0"/>
              <a:buNone/>
            </a:pPr>
            <a:r>
              <a:rPr lang="en-CA" sz="1400" smtClean="0"/>
              <a:t> think it means. </a:t>
            </a:r>
          </a:p>
          <a:p>
            <a:pPr lvl="1">
              <a:buFont typeface="Arial" charset="0"/>
              <a:buNone/>
            </a:pPr>
            <a:endParaRPr lang="en-CA" smtClean="0"/>
          </a:p>
          <a:p>
            <a:pPr lvl="1">
              <a:buFont typeface="Arial" charset="0"/>
              <a:buNone/>
            </a:pPr>
            <a:endParaRPr lang="en-CA" smtClean="0"/>
          </a:p>
        </p:txBody>
      </p:sp>
      <p:pic>
        <p:nvPicPr>
          <p:cNvPr id="18435" name="Picture 3" descr="criminal poste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0" y="2786063"/>
            <a:ext cx="3929063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Fetal Alcohol Spectrum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1 in 6 young offenders have </a:t>
            </a:r>
          </a:p>
          <a:p>
            <a:pPr>
              <a:buFont typeface="Arial" charset="0"/>
              <a:buNone/>
            </a:pPr>
            <a:r>
              <a:rPr lang="en-CA" b="1" smtClean="0"/>
              <a:t>		Fetal Alcohol Spectrum </a:t>
            </a:r>
          </a:p>
          <a:p>
            <a:r>
              <a:rPr lang="en-CA" smtClean="0"/>
              <a:t>Fetal Alcohol Spectrum Disorder (FASD) is a term that describes a range of disabilities that may affect people whose mothers drank alcohol while they were pregnant.</a:t>
            </a:r>
          </a:p>
          <a:p>
            <a:endParaRPr lang="en-CA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Characteristics of FASD</a:t>
            </a:r>
          </a:p>
        </p:txBody>
      </p:sp>
      <p:pic>
        <p:nvPicPr>
          <p:cNvPr id="20482" name="Content Placeholder 3" descr="facialdiagram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28875" y="3000375"/>
            <a:ext cx="4357688" cy="3357563"/>
          </a:xfrm>
        </p:spPr>
      </p:pic>
      <p:sp>
        <p:nvSpPr>
          <p:cNvPr id="20483" name="Rectangle 1"/>
          <p:cNvSpPr>
            <a:spLocks noChangeArrowheads="1"/>
          </p:cNvSpPr>
          <p:nvPr/>
        </p:nvSpPr>
        <p:spPr bwMode="auto">
          <a:xfrm>
            <a:off x="0" y="1357313"/>
            <a:ext cx="903446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Anyone may have FASD if their biological mother drank alcohol </a:t>
            </a:r>
          </a:p>
          <a:p>
            <a:r>
              <a:rPr lang="en-US" sz="2400"/>
              <a:t>during pregnancy and they may have problems with learning, </a:t>
            </a:r>
          </a:p>
          <a:p>
            <a:r>
              <a:rPr lang="en-US" sz="2400"/>
              <a:t>remembering things, attention span, communicating, doing math </a:t>
            </a:r>
          </a:p>
          <a:p>
            <a:r>
              <a:rPr lang="en-US" sz="2400"/>
              <a:t>and/or controlling their behaviour.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Questions?????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800" u="sng" smtClean="0"/>
              <a:t>Questions For Debate on YCJA</a:t>
            </a:r>
            <a:endParaRPr lang="en-US" sz="28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800" smtClean="0"/>
              <a:t>1.  Why do you think harsher sentences hold young offenders more accountable for their actions?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800" smtClean="0"/>
              <a:t>2.  To what extent should circumstances of youth be taken into account when a crime is committed? (i.e. family background, poverty,)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800" smtClean="0"/>
              <a:t>3.  Why do you think it is necessary to treat young offenders differently than adults?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800" smtClean="0"/>
              <a:t>4.  Can you explain why the identity of young offenders needs to be protected?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800" smtClean="0"/>
              <a:t>5.  What do you see as the major weakness of YCJA?</a:t>
            </a:r>
          </a:p>
          <a:p>
            <a:pPr>
              <a:lnSpc>
                <a:spcPct val="80000"/>
              </a:lnSpc>
            </a:pPr>
            <a:endParaRPr lang="en-CA" sz="28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379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Arial</vt:lpstr>
      <vt:lpstr>Office Theme</vt:lpstr>
      <vt:lpstr>Youth Criminal Justice Act</vt:lpstr>
      <vt:lpstr>Slide 2</vt:lpstr>
      <vt:lpstr>Slide 3</vt:lpstr>
      <vt:lpstr>Philosophy </vt:lpstr>
      <vt:lpstr>Interesting Statistic BUT...</vt:lpstr>
      <vt:lpstr>What are the possible reasons youths commit crime?</vt:lpstr>
      <vt:lpstr>Fetal Alcohol Spectrum</vt:lpstr>
      <vt:lpstr>Characteristics of FASD</vt:lpstr>
      <vt:lpstr>Questions?????</vt:lpstr>
      <vt:lpstr>Questions???</vt:lpstr>
    </vt:vector>
  </TitlesOfParts>
  <Company>GPCSD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 Criminal Justice Act</dc:title>
  <dc:creator>cherylbezovie</dc:creator>
  <cp:lastModifiedBy>Trevor</cp:lastModifiedBy>
  <cp:revision>15</cp:revision>
  <dcterms:created xsi:type="dcterms:W3CDTF">2009-09-29T20:05:13Z</dcterms:created>
  <dcterms:modified xsi:type="dcterms:W3CDTF">2009-09-30T05:13:16Z</dcterms:modified>
</cp:coreProperties>
</file>