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2" autoAdjust="0"/>
    <p:restoredTop sz="94660"/>
  </p:normalViewPr>
  <p:slideViewPr>
    <p:cSldViewPr>
      <p:cViewPr varScale="1">
        <p:scale>
          <a:sx n="79" d="100"/>
          <a:sy n="79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D77AD-629A-4A69-837A-6977A7660E50}" type="datetimeFigureOut">
              <a:rPr lang="en-US"/>
              <a:pPr>
                <a:defRPr/>
              </a:pPr>
              <a:t>2/1/2010</a:t>
            </a:fld>
            <a:endParaRPr lang="en-CA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5D1B3FB-B50E-426D-8A08-951BADD4D32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E090A-91B6-4C4A-A356-B89F74F83E1F}" type="datetimeFigureOut">
              <a:rPr lang="en-US"/>
              <a:pPr>
                <a:defRPr/>
              </a:pPr>
              <a:t>2/1/2010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4CE95-F5A9-4F93-BD79-201C7631280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C0E78-04F5-45ED-A4D8-90AC974E4026}" type="datetimeFigureOut">
              <a:rPr lang="en-US"/>
              <a:pPr>
                <a:defRPr/>
              </a:pPr>
              <a:t>2/1/2010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C5AA2-9D90-40B5-95B5-AF91E2DB43F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9F7C-B529-470D-858A-61D3F688F514}" type="datetimeFigureOut">
              <a:rPr lang="en-US"/>
              <a:pPr>
                <a:defRPr/>
              </a:pPr>
              <a:t>2/1/2010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8FCB9-CFFD-4BFE-A39A-27965CDF19A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27739-7A3D-4DF9-A67A-9279A24DD4D6}" type="datetimeFigureOut">
              <a:rPr lang="en-US"/>
              <a:pPr>
                <a:defRPr/>
              </a:pPr>
              <a:t>2/1/2010</a:t>
            </a:fld>
            <a:endParaRPr lang="en-CA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CE59C-8DC8-421A-84DC-E9122FFF4DC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A5231-2FE3-4620-8786-6B393CEFAD0F}" type="datetimeFigureOut">
              <a:rPr lang="en-US"/>
              <a:pPr>
                <a:defRPr/>
              </a:pPr>
              <a:t>2/1/2010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FC34A-2098-4644-9F5C-91D3781969F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86B69-4F90-4642-8007-55A129532DC1}" type="datetimeFigureOut">
              <a:rPr lang="en-US"/>
              <a:pPr>
                <a:defRPr/>
              </a:pPr>
              <a:t>2/1/2010</a:t>
            </a:fld>
            <a:endParaRPr lang="en-CA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70142-BAFC-4DC6-B34D-9B33EB71E94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B4899-247B-4202-A51D-31093115B18F}" type="datetimeFigureOut">
              <a:rPr lang="en-US"/>
              <a:pPr>
                <a:defRPr/>
              </a:pPr>
              <a:t>2/1/2010</a:t>
            </a:fld>
            <a:endParaRPr lang="en-CA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055B5-E9DE-4ED5-86C7-FBACB7DB6B8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84545-D0C5-4F4A-927F-9B383BDCFAB8}" type="datetimeFigureOut">
              <a:rPr lang="en-US"/>
              <a:pPr>
                <a:defRPr/>
              </a:pPr>
              <a:t>2/1/2010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FB6C9-4FC7-4D91-B584-59DF7D9D674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B906E-544D-4C1B-A63C-28DC83CE4BA1}" type="datetimeFigureOut">
              <a:rPr lang="en-US"/>
              <a:pPr>
                <a:defRPr/>
              </a:pPr>
              <a:t>2/1/2010</a:t>
            </a:fld>
            <a:endParaRPr lang="en-CA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DC67E-714A-4FF2-A25E-56E1E9D1BEF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7B8B3-50CF-40B3-B667-B9CC21508F72}" type="datetimeFigureOut">
              <a:rPr lang="en-US"/>
              <a:pPr>
                <a:defRPr/>
              </a:pPr>
              <a:t>2/1/2010</a:t>
            </a:fld>
            <a:endParaRPr lang="en-CA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B34FC-DCF1-4E93-9AA8-043BF82322F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B49C99-D183-4EB4-8B27-A52A642FDAFA}" type="datetimeFigureOut">
              <a:rPr lang="en-US"/>
              <a:pPr>
                <a:defRPr/>
              </a:pPr>
              <a:t>2/1/2010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6BEAAE85-9B08-460B-B37B-2D83E5D7F1B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34" r:id="rId8"/>
    <p:sldLayoutId id="2147483735" r:id="rId9"/>
    <p:sldLayoutId id="2147483726" r:id="rId10"/>
    <p:sldLayoutId id="214748372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3"/>
          <p:cNvSpPr>
            <a:spLocks noGrp="1"/>
          </p:cNvSpPr>
          <p:nvPr>
            <p:ph type="title"/>
          </p:nvPr>
        </p:nvSpPr>
        <p:spPr>
          <a:xfrm>
            <a:off x="1752600" y="627063"/>
            <a:ext cx="5562600" cy="1365250"/>
          </a:xfrm>
        </p:spPr>
        <p:txBody>
          <a:bodyPr/>
          <a:lstStyle/>
          <a:p>
            <a:endParaRPr lang="en-CA" smtClean="0"/>
          </a:p>
        </p:txBody>
      </p:sp>
      <p:sp>
        <p:nvSpPr>
          <p:cNvPr id="13314" name="Text Placeholder 5"/>
          <p:cNvSpPr>
            <a:spLocks noGrp="1"/>
          </p:cNvSpPr>
          <p:nvPr>
            <p:ph type="body" sz="half" idx="2"/>
          </p:nvPr>
        </p:nvSpPr>
        <p:spPr>
          <a:xfrm>
            <a:off x="838200" y="5181600"/>
            <a:ext cx="7315200" cy="1371600"/>
          </a:xfrm>
        </p:spPr>
        <p:txBody>
          <a:bodyPr/>
          <a:lstStyle/>
          <a:p>
            <a:pPr algn="ctr"/>
            <a:r>
              <a:rPr lang="en-US" sz="3200" smtClean="0">
                <a:latin typeface="Baskerville Old Face"/>
              </a:rPr>
              <a:t>The House of Commons:</a:t>
            </a:r>
          </a:p>
          <a:p>
            <a:pPr algn="ctr"/>
            <a:r>
              <a:rPr lang="en-US" sz="3200" smtClean="0">
                <a:latin typeface="Baskerville Old Face"/>
              </a:rPr>
              <a:t>Senators and Members of Parliament</a:t>
            </a:r>
            <a:r>
              <a:rPr lang="en-US" sz="2000" smtClean="0">
                <a:latin typeface="Clarendon Condensed"/>
              </a:rPr>
              <a:t>.</a:t>
            </a:r>
          </a:p>
          <a:p>
            <a:pPr algn="ctr"/>
            <a:r>
              <a:rPr lang="en-US" sz="1200" smtClean="0">
                <a:latin typeface="Clarendon Condensed"/>
              </a:rPr>
              <a:t>Ms. MacWilliams, Crystal Park, 2008</a:t>
            </a:r>
            <a:endParaRPr lang="en-CA" sz="1200" smtClean="0">
              <a:latin typeface="Clarendon Condensed"/>
            </a:endParaRPr>
          </a:p>
        </p:txBody>
      </p:sp>
      <p:pic>
        <p:nvPicPr>
          <p:cNvPr id="13315" name="Picture 4" descr="http://www.craigmarlatt.com/canada/images/government/hous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8188" b="18188"/>
          <a:stretch>
            <a:fillRect/>
          </a:stretch>
        </p:blipFill>
        <p:spPr>
          <a:xfrm>
            <a:off x="68263" y="66675"/>
            <a:ext cx="9001125" cy="4581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Senator?</a:t>
            </a:r>
            <a:endParaRPr lang="en-CA" smtClean="0"/>
          </a:p>
        </p:txBody>
      </p:sp>
      <p:sp>
        <p:nvSpPr>
          <p:cNvPr id="1433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Selection Process and Qualifications</a:t>
            </a:r>
          </a:p>
          <a:p>
            <a:pPr lvl="1"/>
            <a:endParaRPr lang="en-US" smtClean="0"/>
          </a:p>
          <a:p>
            <a:pPr lvl="2">
              <a:buFont typeface="Wingdings" pitchFamily="2" charset="2"/>
              <a:buChar char="Ø"/>
            </a:pPr>
            <a:r>
              <a:rPr lang="en-US" smtClean="0"/>
              <a:t>Senators are </a:t>
            </a:r>
            <a:r>
              <a:rPr lang="en-US" b="1" smtClean="0"/>
              <a:t>not elected</a:t>
            </a:r>
            <a:r>
              <a:rPr lang="en-US" smtClean="0"/>
              <a:t>.  The are </a:t>
            </a:r>
            <a:r>
              <a:rPr lang="en-US" b="1" smtClean="0"/>
              <a:t>appointed</a:t>
            </a:r>
            <a:r>
              <a:rPr lang="en-US" smtClean="0"/>
              <a:t> by the Governor General on the advice of the Prime Minister.</a:t>
            </a:r>
          </a:p>
          <a:p>
            <a:pPr lvl="2">
              <a:buFont typeface="Wingdings" pitchFamily="2" charset="2"/>
              <a:buChar char="Ø"/>
            </a:pPr>
            <a:r>
              <a:rPr lang="en-US" smtClean="0"/>
              <a:t>Senators must be at least 30 years old and retire by the age of 75.</a:t>
            </a:r>
          </a:p>
          <a:p>
            <a:pPr lvl="2">
              <a:buFont typeface="Wingdings" pitchFamily="2" charset="2"/>
              <a:buChar char="Ø"/>
            </a:pPr>
            <a:r>
              <a:rPr lang="en-US" smtClean="0"/>
              <a:t>Senators also must live and own property in the Canadian province or territory that they represent.</a:t>
            </a:r>
          </a:p>
          <a:p>
            <a:pPr lvl="2">
              <a:buFont typeface="Wingdings" pitchFamily="2" charset="2"/>
              <a:buChar char="Ø"/>
            </a:pPr>
            <a:r>
              <a:rPr lang="en-US" smtClean="0"/>
              <a:t>Backgrounds of Senators include former provincial premiers, cabinet ministers and business people from many economic sectors.  This wide range of experience provides an expertise that helps with their investigations.</a:t>
            </a:r>
          </a:p>
          <a:p>
            <a:pPr lvl="2"/>
            <a:endParaRPr lang="en-CA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Senator?</a:t>
            </a:r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57800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Roles and Responsibilities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800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Examine and revise the legislation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dirty="0" smtClean="0"/>
              <a:t>provide a “sober, second thought”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dirty="0" smtClean="0"/>
              <a:t>review  federal  legislation clause by clause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dirty="0" smtClean="0"/>
              <a:t>have the power to introduce bills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Investigate national Canadian issues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dirty="0" smtClean="0"/>
              <a:t>contribute to in-depth studies on public issues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Represent regional, provincial and minority interests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dirty="0" smtClean="0"/>
              <a:t>meet and consider regional impact of legislation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dirty="0" smtClean="0"/>
              <a:t>represent the rights of groups/individuals who may be overlooked</a:t>
            </a:r>
            <a:endParaRPr lang="en-US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1062990" lvl="2" indent="-51435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+mj-lt"/>
              <a:buAutoNum type="arabicPeriod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Senator?</a:t>
            </a:r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Roles and Responsibilities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400" dirty="0" smtClean="0"/>
              <a:t>Watchdog on government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dirty="0" smtClean="0"/>
              <a:t>provide a detailed review of all legislation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dirty="0" smtClean="0"/>
              <a:t>routinely question and challenge the Leader of the Government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400" dirty="0" smtClean="0"/>
              <a:t>Party Supporters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dirty="0" smtClean="0"/>
              <a:t>supports a political party and plays a role in it’s operation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200" dirty="0" smtClean="0"/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200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endParaRPr lang="en-US" sz="2400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endParaRPr lang="en-US" sz="24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Member of Parliament?</a:t>
            </a:r>
            <a:endParaRPr lang="en-CA" smtClean="0"/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Selection Process and Qualifications</a:t>
            </a:r>
          </a:p>
          <a:p>
            <a:endParaRPr lang="en-US" smtClean="0"/>
          </a:p>
          <a:p>
            <a:pPr lvl="3">
              <a:buFont typeface="Wingdings" pitchFamily="2" charset="2"/>
              <a:buChar char="Ø"/>
            </a:pPr>
            <a:r>
              <a:rPr lang="en-US" sz="2400" smtClean="0"/>
              <a:t>MP’s are elected in a general election</a:t>
            </a:r>
          </a:p>
          <a:p>
            <a:pPr lvl="2"/>
            <a:endParaRPr lang="en-US" smtClean="0"/>
          </a:p>
          <a:p>
            <a:endParaRPr lang="en-CA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Member of Parliament?</a:t>
            </a:r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Roles and Responsibilities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800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Representing constituents in Parliament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dirty="0" smtClean="0"/>
              <a:t>the ‘</a:t>
            </a:r>
            <a:r>
              <a:rPr lang="en-US" sz="2200" i="1" dirty="0" smtClean="0"/>
              <a:t>people’s</a:t>
            </a:r>
            <a:r>
              <a:rPr lang="en-US" sz="2200" dirty="0" smtClean="0"/>
              <a:t>’ representatives in the House of Commons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dirty="0" smtClean="0"/>
              <a:t>maintain a high profile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Making Laws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dirty="0" smtClean="0"/>
              <a:t>influence legislation through debates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Watchdogs on Government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dirty="0" smtClean="0"/>
              <a:t>influence federal government policy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dirty="0" smtClean="0"/>
              <a:t>raise policy issues and concerns</a:t>
            </a: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Member of Parliament?</a:t>
            </a:r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Roles and Responsibilities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400" dirty="0" smtClean="0"/>
              <a:t>Party Supporters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dirty="0" smtClean="0"/>
              <a:t>usually belong to a political party and plays a role in it’s operation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400" dirty="0" smtClean="0"/>
              <a:t>Offices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dirty="0" smtClean="0"/>
              <a:t>maintain two offices with staff for which they are </a:t>
            </a:r>
            <a:r>
              <a:rPr lang="en-US" sz="2200" dirty="0" err="1" smtClean="0"/>
              <a:t>responsibe</a:t>
            </a:r>
            <a:r>
              <a:rPr lang="en-US" sz="2200" dirty="0" smtClean="0"/>
              <a:t> (Parliament Hill and in their constituency)</a:t>
            </a: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342</TotalTime>
  <Words>302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Perpetua</vt:lpstr>
      <vt:lpstr>Arial</vt:lpstr>
      <vt:lpstr>Franklin Gothic Book</vt:lpstr>
      <vt:lpstr>Wingdings 2</vt:lpstr>
      <vt:lpstr>Calibri</vt:lpstr>
      <vt:lpstr>Baskerville Old Face</vt:lpstr>
      <vt:lpstr>Clarendon Condensed</vt:lpstr>
      <vt:lpstr>Wingdings</vt:lpstr>
      <vt:lpstr>Equity</vt:lpstr>
      <vt:lpstr>Equity</vt:lpstr>
      <vt:lpstr>Equity</vt:lpstr>
      <vt:lpstr>Equity</vt:lpstr>
      <vt:lpstr>Equity</vt:lpstr>
      <vt:lpstr>Slide 1</vt:lpstr>
      <vt:lpstr>What is a Senator?</vt:lpstr>
      <vt:lpstr>What is a Senator?</vt:lpstr>
      <vt:lpstr>What is a Senator?</vt:lpstr>
      <vt:lpstr>What is a Member of Parliament?</vt:lpstr>
      <vt:lpstr>What is a Member of Parliament?</vt:lpstr>
      <vt:lpstr>What is a Member of Parliament?</vt:lpstr>
    </vt:vector>
  </TitlesOfParts>
  <Company>GPPSD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de-arra.macwilliams</dc:creator>
  <cp:lastModifiedBy>Trevor</cp:lastModifiedBy>
  <cp:revision>31</cp:revision>
  <dcterms:created xsi:type="dcterms:W3CDTF">2008-08-25T22:07:47Z</dcterms:created>
  <dcterms:modified xsi:type="dcterms:W3CDTF">2010-02-02T04:29:49Z</dcterms:modified>
</cp:coreProperties>
</file>