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ADB914-E661-4875-A4D1-F9C10D1D3BED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59CB2C-C3D8-41EF-88A0-FB7DD2FFE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DB914-E661-4875-A4D1-F9C10D1D3BED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9CB2C-C3D8-41EF-88A0-FB7DD2FFE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DB914-E661-4875-A4D1-F9C10D1D3BED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9CB2C-C3D8-41EF-88A0-FB7DD2FFE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DB914-E661-4875-A4D1-F9C10D1D3BED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9CB2C-C3D8-41EF-88A0-FB7DD2FFE8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DB914-E661-4875-A4D1-F9C10D1D3BED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9CB2C-C3D8-41EF-88A0-FB7DD2FFE8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DB914-E661-4875-A4D1-F9C10D1D3BED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9CB2C-C3D8-41EF-88A0-FB7DD2FFE8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DB914-E661-4875-A4D1-F9C10D1D3BED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9CB2C-C3D8-41EF-88A0-FB7DD2FFE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DB914-E661-4875-A4D1-F9C10D1D3BED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9CB2C-C3D8-41EF-88A0-FB7DD2FFE8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DB914-E661-4875-A4D1-F9C10D1D3BED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9CB2C-C3D8-41EF-88A0-FB7DD2FFE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0ADB914-E661-4875-A4D1-F9C10D1D3BED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9CB2C-C3D8-41EF-88A0-FB7DD2FFE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ADB914-E661-4875-A4D1-F9C10D1D3BED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59CB2C-C3D8-41EF-88A0-FB7DD2FFE8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0ADB914-E661-4875-A4D1-F9C10D1D3BED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659CB2C-C3D8-41EF-88A0-FB7DD2FFE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“Why do we have taxes?”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Connection Between Taxation and Social Programs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“Certainty? In this world nothing is certain but death and taxes.”</a:t>
            </a:r>
            <a:br>
              <a:rPr lang="en-US" dirty="0" smtClean="0"/>
            </a:br>
            <a:r>
              <a:rPr lang="en-US" dirty="0" smtClean="0"/>
              <a:t>– Benjamin Franklin</a:t>
            </a:r>
            <a:endParaRPr lang="en-US" dirty="0"/>
          </a:p>
        </p:txBody>
      </p:sp>
      <p:pic>
        <p:nvPicPr>
          <p:cNvPr id="1026" name="Picture 2" descr="http://promote-my-site.com/images/death_and_tax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286000"/>
            <a:ext cx="6705600" cy="4331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/>
          <a:lstStyle/>
          <a:p>
            <a:r>
              <a:rPr lang="en-US" dirty="0" smtClean="0"/>
              <a:t>To pay for the government!</a:t>
            </a:r>
          </a:p>
          <a:p>
            <a:r>
              <a:rPr lang="en-US" dirty="0" smtClean="0"/>
              <a:t>To help the government pay for the services it provides to its’ citizens, such as: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have taxes?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352800"/>
            <a:ext cx="7772400" cy="317009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health care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roads &amp; highways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Employment Insurance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Environmental Controls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Canada Pension Plan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Old Age Security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Education (universities, colleges, K-12 education)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Crown Corporations (Canada Post, National Film Board, etc)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Universal Child Care Benefit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 Immigration Services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Military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RCMP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National Security (border patrols, passport offices, etc)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Resource Conservation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Social Services (child protection, affordable housing)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www.canadataxservices.com/upload/44/002.jpg"/>
          <p:cNvPicPr>
            <a:picLocks noChangeAspect="1" noChangeArrowheads="1"/>
          </p:cNvPicPr>
          <p:nvPr/>
        </p:nvPicPr>
        <p:blipFill>
          <a:blip r:embed="rId2">
            <a:lum bright="5000" contrast="-2000"/>
          </a:blip>
          <a:stretch>
            <a:fillRect/>
          </a:stretch>
        </p:blipFill>
        <p:spPr bwMode="auto">
          <a:xfrm>
            <a:off x="0" y="-53901"/>
            <a:ext cx="9144000" cy="691190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r>
              <a:rPr lang="en-US" b="1" dirty="0" smtClean="0"/>
              <a:t>In Canada, the federal, provincial, and local government levels ALL collect taxes from citizens in a variety of different forms.</a:t>
            </a:r>
          </a:p>
          <a:p>
            <a:r>
              <a:rPr lang="en-US" b="1" dirty="0" smtClean="0"/>
              <a:t>Federal Taxes: GST, income tax</a:t>
            </a:r>
          </a:p>
          <a:p>
            <a:r>
              <a:rPr lang="en-US" b="1" dirty="0" smtClean="0"/>
              <a:t>Provincial Taxes: Alberta tax</a:t>
            </a:r>
          </a:p>
          <a:p>
            <a:r>
              <a:rPr lang="en-US" b="1" dirty="0" smtClean="0"/>
              <a:t>Local Taxes: property tax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Taxes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fin.gc.ca/taxdollar07/text/images/english/page_3-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-228600"/>
            <a:ext cx="3810000" cy="3429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3058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In Canada, the federal government transfer some of the taxes it receives from Canadians to the provinces of Canada, based on their level of need.</a:t>
            </a:r>
          </a:p>
          <a:p>
            <a:r>
              <a:rPr lang="en-US" dirty="0" smtClean="0"/>
              <a:t>In Canada, these transfers include the Canada Health Transfer and the Canada Social Transfer.  These funds go towards social programs.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</p:spPr>
        <p:txBody>
          <a:bodyPr/>
          <a:lstStyle/>
          <a:p>
            <a:r>
              <a:rPr lang="en-US" dirty="0" smtClean="0"/>
              <a:t>Transfer Payments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blogs.citypages.com/blotter/20070626_mail-carto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3276600"/>
            <a:ext cx="2305050" cy="3171825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 country and political party has different ideas on what types of taxes to collect, as well as how to spend those tax dollars within their country.</a:t>
            </a:r>
          </a:p>
          <a:p>
            <a:r>
              <a:rPr lang="en-US" dirty="0" smtClean="0"/>
              <a:t>The money a country has to spend</a:t>
            </a:r>
          </a:p>
          <a:p>
            <a:pPr>
              <a:buNone/>
            </a:pPr>
            <a:r>
              <a:rPr lang="en-US" dirty="0" smtClean="0"/>
              <a:t>from taxes is called a </a:t>
            </a:r>
            <a:r>
              <a:rPr lang="en-US" b="1" u="sng" dirty="0" smtClean="0"/>
              <a:t>tax base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all countries, it’s against the law</a:t>
            </a:r>
          </a:p>
          <a:p>
            <a:pPr>
              <a:buNone/>
            </a:pPr>
            <a:r>
              <a:rPr lang="en-US" dirty="0" smtClean="0"/>
              <a:t>to NOT pay taxes.  If you don’t, you</a:t>
            </a:r>
          </a:p>
          <a:p>
            <a:pPr>
              <a:buNone/>
            </a:pPr>
            <a:r>
              <a:rPr lang="en-US" dirty="0" smtClean="0"/>
              <a:t>can go to jail for </a:t>
            </a:r>
            <a:r>
              <a:rPr lang="en-US" b="1" u="sng" dirty="0" smtClean="0"/>
              <a:t>tax evasion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to Taxes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 err="1" smtClean="0"/>
              <a:t>Illegals</a:t>
            </a:r>
            <a:endParaRPr lang="en-US" dirty="0"/>
          </a:p>
        </p:txBody>
      </p:sp>
      <p:pic>
        <p:nvPicPr>
          <p:cNvPr id="19460" name="Picture 4" descr="http://www.cartoonstock.com/newscartoons/cartoonists/mba/lowres/mban147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95400"/>
            <a:ext cx="3886200" cy="4505739"/>
          </a:xfrm>
          <a:prstGeom prst="rect">
            <a:avLst/>
          </a:prstGeom>
          <a:noFill/>
        </p:spPr>
      </p:pic>
      <p:pic>
        <p:nvPicPr>
          <p:cNvPr id="19462" name="Picture 6" descr="http://www.cartoonstock.com/lowres/mba0294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447800"/>
            <a:ext cx="4158805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334000" cy="4995672"/>
          </a:xfrm>
        </p:spPr>
        <p:txBody>
          <a:bodyPr/>
          <a:lstStyle/>
          <a:p>
            <a:r>
              <a:rPr lang="en-US" dirty="0" smtClean="0"/>
              <a:t>People who do not pay the taxes required by law are considered to be part of the ‘underground’ economy.</a:t>
            </a:r>
          </a:p>
          <a:p>
            <a:r>
              <a:rPr lang="en-US" dirty="0" smtClean="0"/>
              <a:t>Why is it called ‘underground’?</a:t>
            </a:r>
          </a:p>
          <a:p>
            <a:r>
              <a:rPr lang="en-US" dirty="0" smtClean="0"/>
              <a:t>Another term for the underground economy is the black market.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Underground Economy</a:t>
            </a:r>
            <a:endParaRPr lang="en-US" dirty="0"/>
          </a:p>
        </p:txBody>
      </p:sp>
      <p:pic>
        <p:nvPicPr>
          <p:cNvPr id="4" name="Picture 2" descr="http://www.cartoonstock.com/lowres/amc0632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447800"/>
            <a:ext cx="2828925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tax evasion affect law-abiding Canadians?</a:t>
            </a:r>
          </a:p>
          <a:p>
            <a:r>
              <a:rPr lang="en-US" dirty="0" smtClean="0"/>
              <a:t>If Canadians fail to pay taxes as required, less money is available to governments to support social programs as well as to assist other programs.</a:t>
            </a:r>
          </a:p>
          <a:p>
            <a:r>
              <a:rPr lang="en-US" dirty="0" smtClean="0"/>
              <a:t>How is the quality of life of Canadians affected?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effect do tax evaders have?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</TotalTime>
  <Words>406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“Why do we have taxes?”</vt:lpstr>
      <vt:lpstr>“Certainty? In this world nothing is certain but death and taxes.” – Benjamin Franklin</vt:lpstr>
      <vt:lpstr>Why do we have taxes?</vt:lpstr>
      <vt:lpstr>Types of Taxes</vt:lpstr>
      <vt:lpstr>Transfer Payments</vt:lpstr>
      <vt:lpstr>Death to Taxes</vt:lpstr>
      <vt:lpstr>Other Illegals</vt:lpstr>
      <vt:lpstr>The Underground Economy</vt:lpstr>
      <vt:lpstr>What effect do tax evaders have?</vt:lpstr>
    </vt:vector>
  </TitlesOfParts>
  <Company>Peace Wapiti School Division No. 76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“Why do we have taxes?”</dc:title>
  <dc:creator>hrjhsguest</dc:creator>
  <cp:lastModifiedBy>hrjhsguest</cp:lastModifiedBy>
  <cp:revision>12</cp:revision>
  <dcterms:created xsi:type="dcterms:W3CDTF">2009-03-17T18:12:00Z</dcterms:created>
  <dcterms:modified xsi:type="dcterms:W3CDTF">2009-03-17T20:31:57Z</dcterms:modified>
</cp:coreProperties>
</file>